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/>
    <p:restoredTop sz="94701"/>
  </p:normalViewPr>
  <p:slideViewPr>
    <p:cSldViewPr snapToGrid="0">
      <p:cViewPr varScale="1">
        <p:scale>
          <a:sx n="109" d="100"/>
          <a:sy n="109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5501-91E6-24DB-0D51-CCBC8AD10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E75F-A84E-ACF3-9721-083FCBC35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91ED3-D483-EC7F-841D-E04B2892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AF1B-CDA8-588E-DAE2-B6986F5D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EC9C8-D865-0240-1476-88CA7F62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1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821D-7515-E8BC-CC33-8CD95C24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474EB-9B2E-97B2-6AE9-E0F49F60F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C8942-B549-9F07-6CD7-73BBF304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D0800-C33E-4630-DA7A-BD1B02E3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48134-41E5-1A05-E2D8-F4E529D5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4228F-19B5-5181-4229-EE850D9B1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1D3DD-BB4A-B821-8FA4-E710D4658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FA908-5D9B-9AB2-A2EE-6DA5FBE6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41F1F-DBC7-ADF2-9D29-AAF8DF7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BCB68-0E70-1302-83A3-D26A32C0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3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2BEE-C056-2510-F0E1-FA4608E0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A1D27-2176-29F6-C16A-0E88C565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84BDA-16A8-9587-5053-6570F156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393E-882C-CE58-655A-9C2C13FE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3E8DC-34F6-A842-3614-A687CF08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2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EAAA-044D-C093-8482-837EEEA6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4D3C1-D495-5557-F650-5DCD572B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B410A-AB22-CFE7-A8A1-4D968DD47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0C9A-F0C9-A0A8-FEF2-75543E34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5FD46-1144-C607-8842-F732DF4F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7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639E-3658-78E3-539D-B95E50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5EAC-C9A9-9DCC-8158-5CEB456E2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7A4A0-B85B-B9A0-E39A-DF8C995F3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309B3-D33F-4BCB-D952-73F2F28A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F1F22-CDAC-E526-DB43-F2E8C633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13A92-C4B0-14A0-E6EB-E8F4CDA1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7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329D-D03C-6901-B8D0-B90F7056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85F62-E489-ADEC-4F2F-CC977571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57B5D-16D5-B93E-2BA0-3260850CA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47CFF-EB72-C6C5-F418-ADF4F8A95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09529-065B-4988-0FF0-057A9752F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2CE0B-1904-B5C7-5F3D-7B441597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4CFB5-3F2D-3487-E3B2-00B04781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81645-1B1F-FA75-E7C3-99B4507C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5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4CAF-B2D8-8417-FFDC-10246659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E39472-0682-453B-8A3F-D8CD3C0B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A10B7-8024-2A8D-D688-14AC6945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F823D-E9AF-835E-3578-47C0095A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0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BDBFF-2640-1FCA-118D-C7AD274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7911D2-AC29-2AA8-1C75-52981307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F5FC0-F52B-0D2A-E3CB-92AE958C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6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E767-9611-D5FB-D13C-E92B8D1C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F80B-AF55-DB66-EF00-ABE9FBED7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FCB6-712F-0496-EC23-5860B34CC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4D0BF-CD1F-991E-4081-4E313D3EF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3375F-A2D1-ECE1-0DAB-D5107A2B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53146-77FB-2F5C-69FA-89A7546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311D-BAFE-5262-E5CF-4CC26351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4CFEF-2E0E-9ABA-782A-29251722C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77594-6CD0-4529-CB3A-0E4E85581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08F9D-75BF-A20D-0046-2CCE3E0F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8F167-4A3B-0722-B401-95AB801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B4A59-554C-3A5A-8F8E-26199A7A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2AED67-4E5A-026C-773F-F04DB016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9D9BF-8E5C-EA96-A1AD-FAD70C10F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DF5B7-F5D5-0FDF-5447-0741316FF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3D9D1A-B94D-4242-8DB0-59B936C011C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DD4EF-71A0-E216-08BE-F82B982F4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DBE05-093E-2E6D-C883-B51DEB71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D00100-F4B8-C748-B07F-4F2328CC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F4FD5-F160-CE2D-765A-E2209A1B9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4E9B6C-6FE7-1FDF-A5B0-BF4A7763F8B4}"/>
              </a:ext>
            </a:extLst>
          </p:cNvPr>
          <p:cNvSpPr txBox="1"/>
          <p:nvPr/>
        </p:nvSpPr>
        <p:spPr>
          <a:xfrm>
            <a:off x="946259" y="224092"/>
            <a:ext cx="4191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Noto Serif Myanmar" panose="02020502060505020204" pitchFamily="18" charset="0"/>
                <a:cs typeface="Noto Serif Myanmar" panose="02020502060505020204" pitchFamily="18" charset="0"/>
              </a:rPr>
              <a:t>Speakers and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86D23-2CA3-FD3B-B5E5-2EE03DB5332E}"/>
              </a:ext>
            </a:extLst>
          </p:cNvPr>
          <p:cNvSpPr txBox="1"/>
          <p:nvPr/>
        </p:nvSpPr>
        <p:spPr>
          <a:xfrm>
            <a:off x="946259" y="1258118"/>
            <a:ext cx="97603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DM Sans" pitchFamily="2" charset="77"/>
              </a:rPr>
              <a:t>Among the issues on our agenda in Barcelona will be:</a:t>
            </a:r>
          </a:p>
          <a:p>
            <a:pPr algn="l">
              <a:buNone/>
            </a:pPr>
            <a:endParaRPr lang="en-US" b="0" i="0" dirty="0">
              <a:solidFill>
                <a:srgbClr val="231F20"/>
              </a:solidFill>
              <a:effectLst/>
              <a:latin typeface="DM Sans" pitchFamily="2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1F20"/>
                </a:solidFill>
                <a:effectLst/>
                <a:latin typeface="DM Sans" pitchFamily="2" charset="77"/>
              </a:rPr>
              <a:t>Opportunities and challenges of building a high-quality pan-European MGA business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DM Sans" pitchFamily="2" charset="77"/>
              </a:rPr>
              <a:t>Capacity strategies for optimal flexibility and 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1F20"/>
                </a:solidFill>
                <a:effectLst/>
                <a:latin typeface="DM Sans" pitchFamily="2" charset="77"/>
              </a:rPr>
              <a:t>Enhancing performance and productivity through A</a:t>
            </a:r>
            <a:r>
              <a:rPr lang="en-US" dirty="0">
                <a:solidFill>
                  <a:srgbClr val="231F20"/>
                </a:solidFill>
                <a:latin typeface="DM Sans" pitchFamily="2" charset="77"/>
              </a:rPr>
              <a:t>I-powered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1F20"/>
                </a:solidFill>
                <a:effectLst/>
                <a:latin typeface="DM Sans" pitchFamily="2" charset="77"/>
              </a:rPr>
              <a:t>Europe’s journey: </a:t>
            </a:r>
            <a:r>
              <a:rPr lang="en-US" dirty="0">
                <a:solidFill>
                  <a:srgbClr val="231F20"/>
                </a:solidFill>
                <a:latin typeface="DM Sans" pitchFamily="2" charset="77"/>
              </a:rPr>
              <a:t>How the US MGA market – currently five times the size </a:t>
            </a:r>
            <a:r>
              <a:rPr lang="en-US">
                <a:solidFill>
                  <a:srgbClr val="231F20"/>
                </a:solidFill>
                <a:latin typeface="DM Sans" pitchFamily="2" charset="77"/>
              </a:rPr>
              <a:t>of Europe’s </a:t>
            </a:r>
            <a:r>
              <a:rPr lang="en-US" dirty="0">
                <a:solidFill>
                  <a:srgbClr val="231F20"/>
                </a:solidFill>
                <a:latin typeface="DM Sans" pitchFamily="2" charset="77"/>
              </a:rPr>
              <a:t>– may offer pointers to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DM Sans" pitchFamily="2" charset="77"/>
              </a:rPr>
              <a:t>Reefs and shoals - navigating European MGA regulation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DM Sans" pitchFamily="2" charset="77"/>
              </a:rPr>
              <a:t>Liquidity events – practical issues for MGA founders  </a:t>
            </a:r>
          </a:p>
          <a:p>
            <a:endParaRPr lang="en-US" dirty="0">
              <a:solidFill>
                <a:srgbClr val="231F2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41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F8117-18D6-F706-E9A4-17E0553F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740E91-AD41-1EDB-7B3E-FD9376B222C7}"/>
              </a:ext>
            </a:extLst>
          </p:cNvPr>
          <p:cNvSpPr txBox="1"/>
          <p:nvPr/>
        </p:nvSpPr>
        <p:spPr>
          <a:xfrm>
            <a:off x="946259" y="224092"/>
            <a:ext cx="4191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Noto Serif Myanmar" panose="02020502060505020204" pitchFamily="18" charset="0"/>
                <a:cs typeface="Noto Serif Myanmar" panose="02020502060505020204" pitchFamily="18" charset="0"/>
              </a:rPr>
              <a:t>Speakers and topics</a:t>
            </a:r>
          </a:p>
        </p:txBody>
      </p:sp>
      <p:pic>
        <p:nvPicPr>
          <p:cNvPr id="3" name="Picture 2" descr="A person with a beard&#10;&#10;AI-generated content may be incorrect.">
            <a:extLst>
              <a:ext uri="{FF2B5EF4-FFF2-40B4-BE49-F238E27FC236}">
                <a16:creationId xmlns:a16="http://schemas.microsoft.com/office/drawing/2014/main" id="{21FF2E66-25C2-0088-B633-86A39CB1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65" t="19072" r="12106" b="8193"/>
          <a:stretch>
            <a:fillRect/>
          </a:stretch>
        </p:blipFill>
        <p:spPr>
          <a:xfrm>
            <a:off x="2694353" y="4444163"/>
            <a:ext cx="1853030" cy="1700282"/>
          </a:xfrm>
          <a:prstGeom prst="rect">
            <a:avLst/>
          </a:prstGeom>
        </p:spPr>
      </p:pic>
      <p:pic>
        <p:nvPicPr>
          <p:cNvPr id="6" name="Picture 5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2BADEFFE-C8A6-1D83-0193-3CC4A70EF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59" y="4328591"/>
            <a:ext cx="1364835" cy="1767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84A80-00CC-5A5F-9CE6-19A1B3CA3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75" y="1260659"/>
            <a:ext cx="1434233" cy="1774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88D57C-E154-413A-9853-DC3A3E188E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990" r="50341"/>
          <a:stretch>
            <a:fillRect/>
          </a:stretch>
        </p:blipFill>
        <p:spPr>
          <a:xfrm>
            <a:off x="1075203" y="1279281"/>
            <a:ext cx="1141717" cy="1753200"/>
          </a:xfrm>
          <a:prstGeom prst="rect">
            <a:avLst/>
          </a:prstGeom>
        </p:spPr>
      </p:pic>
      <p:pic>
        <p:nvPicPr>
          <p:cNvPr id="14" name="Picture 13" descr="A person with blonde hair wearing a white shirt&#10;&#10;AI-generated content may be incorrect.">
            <a:extLst>
              <a:ext uri="{FF2B5EF4-FFF2-40B4-BE49-F238E27FC236}">
                <a16:creationId xmlns:a16="http://schemas.microsoft.com/office/drawing/2014/main" id="{8B56CF64-C9AC-A78F-A572-35F0185760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037" t="27053" r="13064"/>
          <a:stretch>
            <a:fillRect/>
          </a:stretch>
        </p:blipFill>
        <p:spPr>
          <a:xfrm>
            <a:off x="5253029" y="4524370"/>
            <a:ext cx="1537152" cy="1584875"/>
          </a:xfrm>
          <a:prstGeom prst="rect">
            <a:avLst/>
          </a:prstGeom>
        </p:spPr>
      </p:pic>
      <p:pic>
        <p:nvPicPr>
          <p:cNvPr id="16" name="Picture 15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C748425-A76D-435E-87DA-177DDE7298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542" t="46377" r="19927"/>
          <a:stretch>
            <a:fillRect/>
          </a:stretch>
        </p:blipFill>
        <p:spPr>
          <a:xfrm>
            <a:off x="7439603" y="1623212"/>
            <a:ext cx="1505614" cy="1440716"/>
          </a:xfrm>
          <a:prstGeom prst="rect">
            <a:avLst/>
          </a:prstGeom>
        </p:spPr>
      </p:pic>
      <p:pic>
        <p:nvPicPr>
          <p:cNvPr id="18" name="Picture 17" descr="A person in a suit smiling&#10;&#10;AI-generated content may be incorrect.">
            <a:extLst>
              <a:ext uri="{FF2B5EF4-FFF2-40B4-BE49-F238E27FC236}">
                <a16:creationId xmlns:a16="http://schemas.microsoft.com/office/drawing/2014/main" id="{7108F849-D6FB-59CA-CF11-84C75859C15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07" t="13567" r="9513"/>
          <a:stretch>
            <a:fillRect/>
          </a:stretch>
        </p:blipFill>
        <p:spPr>
          <a:xfrm>
            <a:off x="5102086" y="1437524"/>
            <a:ext cx="1758072" cy="1613151"/>
          </a:xfrm>
          <a:prstGeom prst="rect">
            <a:avLst/>
          </a:prstGeom>
        </p:spPr>
      </p:pic>
      <p:pic>
        <p:nvPicPr>
          <p:cNvPr id="20" name="Picture 1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AE274A7-6542-21FA-57CE-6408B6D0D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960" y="4382047"/>
            <a:ext cx="1740450" cy="1740450"/>
          </a:xfrm>
          <a:prstGeom prst="rect">
            <a:avLst/>
          </a:prstGeom>
        </p:spPr>
      </p:pic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9E5CC145-C32C-F572-5A08-42A5B14793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5817" y="4534601"/>
            <a:ext cx="1230493" cy="158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51274-B579-4E1D-36A5-904BE4EFB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4151" y="1510033"/>
            <a:ext cx="1497063" cy="154894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5B106-A69F-4533-D910-F384C83C7D99}"/>
              </a:ext>
            </a:extLst>
          </p:cNvPr>
          <p:cNvCxnSpPr>
            <a:cxnSpLocks/>
          </p:cNvCxnSpPr>
          <p:nvPr/>
        </p:nvCxnSpPr>
        <p:spPr>
          <a:xfrm>
            <a:off x="0" y="3019224"/>
            <a:ext cx="12192000" cy="29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4DCAC9-6E26-31C2-B14A-0D3B775C43D0}"/>
              </a:ext>
            </a:extLst>
          </p:cNvPr>
          <p:cNvCxnSpPr>
            <a:cxnSpLocks/>
          </p:cNvCxnSpPr>
          <p:nvPr/>
        </p:nvCxnSpPr>
        <p:spPr>
          <a:xfrm>
            <a:off x="0" y="6095994"/>
            <a:ext cx="12192000" cy="132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6EC2E7-8A3B-7AB4-C3F5-29CEED1DCE4B}"/>
              </a:ext>
            </a:extLst>
          </p:cNvPr>
          <p:cNvSpPr txBox="1"/>
          <p:nvPr/>
        </p:nvSpPr>
        <p:spPr>
          <a:xfrm>
            <a:off x="9379549" y="3105834"/>
            <a:ext cx="198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Rob Gibbs</a:t>
            </a:r>
            <a:r>
              <a:rPr lang="en-US" sz="1200" dirty="0"/>
              <a:t>, President &amp; CEO, </a:t>
            </a:r>
            <a:r>
              <a:rPr lang="en-US" sz="1200" dirty="0" err="1"/>
              <a:t>SiriusPoint</a:t>
            </a:r>
            <a:r>
              <a:rPr lang="en-US" sz="1200" dirty="0"/>
              <a:t> International 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A38B33-864E-3F51-ADB3-854B5945C5FA}"/>
              </a:ext>
            </a:extLst>
          </p:cNvPr>
          <p:cNvSpPr txBox="1"/>
          <p:nvPr/>
        </p:nvSpPr>
        <p:spPr>
          <a:xfrm>
            <a:off x="9375122" y="6151153"/>
            <a:ext cx="198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William Pitt</a:t>
            </a:r>
            <a:r>
              <a:rPr lang="en-US" sz="1200" dirty="0"/>
              <a:t>, Executive Director, FASE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CDA712-4CE8-CA28-8C1A-A65DC42B365D}"/>
              </a:ext>
            </a:extLst>
          </p:cNvPr>
          <p:cNvSpPr txBox="1"/>
          <p:nvPr/>
        </p:nvSpPr>
        <p:spPr>
          <a:xfrm>
            <a:off x="2847572" y="3105834"/>
            <a:ext cx="15698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200" b="1" i="0" dirty="0">
                <a:effectLst/>
              </a:rPr>
              <a:t>Olaf Jonda</a:t>
            </a:r>
          </a:p>
          <a:p>
            <a:pPr algn="ctr">
              <a:buNone/>
            </a:pPr>
            <a:r>
              <a:rPr lang="en-US" sz="1200" b="0" i="0" dirty="0">
                <a:effectLst/>
              </a:rPr>
              <a:t>CEO, DUAL Europe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4C0DF-5581-F5A2-A1C0-C32E00A19258}"/>
              </a:ext>
            </a:extLst>
          </p:cNvPr>
          <p:cNvSpPr txBox="1"/>
          <p:nvPr/>
        </p:nvSpPr>
        <p:spPr>
          <a:xfrm>
            <a:off x="634124" y="6172243"/>
            <a:ext cx="1853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200" b="1" i="0" dirty="0">
                <a:effectLst/>
              </a:rPr>
              <a:t>Darío Spata</a:t>
            </a:r>
          </a:p>
          <a:p>
            <a:pPr algn="ctr">
              <a:buNone/>
            </a:pPr>
            <a:r>
              <a:rPr lang="en-US" sz="1200" b="0" i="0" dirty="0">
                <a:effectLst/>
              </a:rPr>
              <a:t>President, ASASE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31A034-EE26-3CF3-CB58-2D52EBDA0E87}"/>
              </a:ext>
            </a:extLst>
          </p:cNvPr>
          <p:cNvSpPr txBox="1"/>
          <p:nvPr/>
        </p:nvSpPr>
        <p:spPr>
          <a:xfrm>
            <a:off x="634124" y="3121724"/>
            <a:ext cx="1989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200" b="1" i="0" dirty="0">
                <a:effectLst/>
              </a:rPr>
              <a:t>Stuart McMurdo</a:t>
            </a:r>
          </a:p>
          <a:p>
            <a:pPr algn="ctr">
              <a:buNone/>
            </a:pPr>
            <a:r>
              <a:rPr lang="en-US" sz="1200" b="0" i="0" dirty="0">
                <a:effectLst/>
              </a:rPr>
              <a:t>CEO, Accredited Insurance, Europe &amp; UK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7A402E-3FA2-B7CB-7F2E-3F44811CE1D3}"/>
              </a:ext>
            </a:extLst>
          </p:cNvPr>
          <p:cNvSpPr txBox="1"/>
          <p:nvPr/>
        </p:nvSpPr>
        <p:spPr>
          <a:xfrm>
            <a:off x="4840167" y="3068968"/>
            <a:ext cx="2282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200" b="1" i="0" dirty="0">
                <a:effectLst/>
              </a:rPr>
              <a:t>Marc van der Veer</a:t>
            </a:r>
          </a:p>
          <a:p>
            <a:pPr algn="ctr">
              <a:buNone/>
            </a:pPr>
            <a:r>
              <a:rPr lang="en-US" sz="1200" b="0" i="0" dirty="0">
                <a:effectLst/>
              </a:rPr>
              <a:t>Managing Director Europe, </a:t>
            </a:r>
            <a:r>
              <a:rPr lang="en-US" sz="1200" b="0" i="0" dirty="0" err="1">
                <a:effectLst/>
              </a:rPr>
              <a:t>Optio</a:t>
            </a:r>
            <a:endParaRPr lang="en-US" sz="1200" b="0" i="0" dirty="0"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E815B-6D1A-8D3F-3470-F3E66DC7E0F8}"/>
              </a:ext>
            </a:extLst>
          </p:cNvPr>
          <p:cNvSpPr txBox="1"/>
          <p:nvPr/>
        </p:nvSpPr>
        <p:spPr>
          <a:xfrm>
            <a:off x="7353273" y="3105834"/>
            <a:ext cx="1740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200" b="1" i="0" dirty="0">
                <a:effectLst/>
              </a:rPr>
              <a:t>Eva-Maria Barbosa</a:t>
            </a:r>
          </a:p>
          <a:p>
            <a:pPr algn="ctr">
              <a:buNone/>
            </a:pPr>
            <a:r>
              <a:rPr lang="en-US" sz="1200" b="0" i="0" dirty="0">
                <a:effectLst/>
              </a:rPr>
              <a:t>Partner, Clyde &amp; Co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F39115-861A-7443-695A-CD46787C8E45}"/>
              </a:ext>
            </a:extLst>
          </p:cNvPr>
          <p:cNvSpPr txBox="1"/>
          <p:nvPr/>
        </p:nvSpPr>
        <p:spPr>
          <a:xfrm>
            <a:off x="4986958" y="6161135"/>
            <a:ext cx="1989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200" b="1" i="0" dirty="0">
                <a:effectLst/>
              </a:rPr>
              <a:t>Gabriella Engstrand</a:t>
            </a:r>
          </a:p>
          <a:p>
            <a:pPr algn="ctr">
              <a:buNone/>
            </a:pPr>
            <a:r>
              <a:rPr lang="en-US" sz="1200" b="0" i="0" dirty="0">
                <a:effectLst/>
              </a:rPr>
              <a:t>Head of Distribution, Europe, Accelerant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7A51B9-6DF5-FCA6-D935-F77D9C0FFB45}"/>
              </a:ext>
            </a:extLst>
          </p:cNvPr>
          <p:cNvSpPr txBox="1"/>
          <p:nvPr/>
        </p:nvSpPr>
        <p:spPr>
          <a:xfrm>
            <a:off x="2623228" y="6172243"/>
            <a:ext cx="2282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effectLst/>
              </a:rPr>
              <a:t>Erik Matson</a:t>
            </a:r>
          </a:p>
          <a:p>
            <a:pPr algn="ctr"/>
            <a:r>
              <a:rPr lang="en-US" sz="1200" b="0" i="0" dirty="0">
                <a:effectLst/>
              </a:rPr>
              <a:t>Chairman, </a:t>
            </a:r>
            <a:r>
              <a:rPr lang="en-US" sz="1200" b="0" i="0" dirty="0" err="1">
                <a:effectLst/>
              </a:rPr>
              <a:t>Bridgehaven</a:t>
            </a:r>
            <a:r>
              <a:rPr lang="en-US" sz="1200" b="0" i="0" dirty="0">
                <a:effectLst/>
              </a:rPr>
              <a:t> Europe Specialty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22610C-3119-03B1-CE34-F43ECB5A60E4}"/>
              </a:ext>
            </a:extLst>
          </p:cNvPr>
          <p:cNvSpPr txBox="1"/>
          <p:nvPr/>
        </p:nvSpPr>
        <p:spPr>
          <a:xfrm>
            <a:off x="7012829" y="6172243"/>
            <a:ext cx="2209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effectLst/>
              </a:rPr>
              <a:t>Elliot Richardson</a:t>
            </a:r>
          </a:p>
          <a:p>
            <a:pPr algn="ctr"/>
            <a:r>
              <a:rPr lang="en-US" sz="1200" b="0" i="0" dirty="0">
                <a:solidFill>
                  <a:srgbClr val="3D3D3D"/>
                </a:solidFill>
                <a:effectLst/>
              </a:rPr>
              <a:t>Executive Chair, Howden 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4469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156</Words>
  <Application>Microsoft Macintosh PowerPoint</Application>
  <PresentationFormat>Widescreen</PresentationFormat>
  <Paragraphs>28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DM Sans</vt:lpstr>
      <vt:lpstr>Noto Serif Myanmar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Pitt</dc:creator>
  <cp:lastModifiedBy>William Pitt</cp:lastModifiedBy>
  <cp:revision>14</cp:revision>
  <dcterms:created xsi:type="dcterms:W3CDTF">2026-01-10T16:34:38Z</dcterms:created>
  <dcterms:modified xsi:type="dcterms:W3CDTF">2026-01-12T09:04:55Z</dcterms:modified>
</cp:coreProperties>
</file>